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4" r:id="rId4"/>
    <p:sldId id="263" r:id="rId5"/>
    <p:sldId id="259" r:id="rId6"/>
    <p:sldId id="260" r:id="rId7"/>
    <p:sldId id="261" r:id="rId8"/>
    <p:sldId id="262" r:id="rId9"/>
    <p:sldId id="265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7E39"/>
    <a:srgbClr val="12571C"/>
    <a:srgbClr val="FF4D14"/>
    <a:srgbClr val="A42E17"/>
    <a:srgbClr val="A40001"/>
    <a:srgbClr val="6E287F"/>
    <a:srgbClr val="A02B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77762"/>
  </p:normalViewPr>
  <p:slideViewPr>
    <p:cSldViewPr snapToGrid="0" snapToObjects="1">
      <p:cViewPr varScale="1">
        <p:scale>
          <a:sx n="91" d="100"/>
          <a:sy n="91" d="100"/>
        </p:scale>
        <p:origin x="872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4" d="100"/>
          <a:sy n="94" d="100"/>
        </p:scale>
        <p:origin x="2544" y="20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jpg>
</file>

<file path=ppt/media/image20.tiff>
</file>

<file path=ppt/media/image21.jpeg>
</file>

<file path=ppt/media/image22.jpeg>
</file>

<file path=ppt/media/image23.png>
</file>

<file path=ppt/media/image24.jpe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4C045A-4FE0-5E4C-A857-6C51A2FAA8C5}" type="datetimeFigureOut">
              <a:rPr lang="en-US" smtClean="0"/>
              <a:t>11/3/19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68C935-489C-CB46-9FAE-7F9899FB57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4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know the feeling when you come back tired from work 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233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In some cases this can be solved with just friendly talk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283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in other cases this might be an indication of much more serious situation. 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59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For example, if the person does not have a passport, forced to work for 12 hours… she or he might feel unconfident, </a:t>
            </a:r>
            <a:r>
              <a:rPr lang="en-US" dirty="0" err="1"/>
              <a:t>thnking</a:t>
            </a:r>
            <a:r>
              <a:rPr lang="en-US" dirty="0"/>
              <a:t> they do not have another choice, or it is their fault and nobody will help them…  or they just freeze from fear of taking an action … </a:t>
            </a:r>
          </a:p>
          <a:p>
            <a:endParaRPr lang="en-US" dirty="0"/>
          </a:p>
          <a:p>
            <a:r>
              <a:rPr lang="en-US" dirty="0"/>
              <a:t>It might be helpful to know that there are similar situations successfully solved in court.  </a:t>
            </a:r>
          </a:p>
          <a:p>
            <a:endParaRPr lang="en-US" dirty="0"/>
          </a:p>
          <a:p>
            <a:r>
              <a:rPr lang="en-US" dirty="0"/>
              <a:t>Our app will be able to detect such situation and suggest appropriate actions, such as:….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710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hundreds of court  cases related to modern slavery.  There are hundreds of complaints for normal jobs too. We scraped this data for further analysis with NLP techniques.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401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Doc2vec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unsupervised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algorithm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vectors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sentence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paragraphs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Doc2vec:   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unsupervised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-&gt;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vectors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sentence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paragraphs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 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numerical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statistic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-&gt;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reflect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collection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</a:t>
            </a:r>
            <a:endParaRPr lang="de-CH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just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collection</a:t>
            </a:r>
            <a:endParaRPr lang="de-CH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02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9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EAA749-2A59-F94E-8739-A744EED36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EF1BE92-1D6A-DE40-934F-4DF8A8832A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A38B94-51F3-674C-9B08-857B9A92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54D98D-CF37-6448-97EF-2176D4731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883FE4-1654-2242-8E10-D8544ACC8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62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8268D0-D687-1244-AC70-8DB259F57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C42E97D-7122-844F-B4A6-1D7643D98B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8F2A8-7741-E041-A8AA-75109EDFA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18A650-7533-534C-A9A5-8668B7279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20FA94-EBEB-2743-85C2-86A318846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733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F651566-F971-CC42-8B46-1F0D991768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1C68E7D-51CA-A04F-9A3D-E596300DF8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14F89D-E69E-2D46-8DE7-745C3B39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F2EAEE-4336-8547-A5B4-3949ADAF5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FA8EE7-0489-6C43-BE37-301CBCDE8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25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A587C-EC95-7D4D-8093-D3F48E0DE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AC63C4-9C13-554F-84DA-8BBF35A09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0187AB-E305-F443-BAC1-5213DDB1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1E0BA2-164B-3741-A315-DE5A95060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B8AA1B-DE15-B242-8214-9353C2DEE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32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7C284F-8A18-804D-839D-A5E1E6E1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6CBC12-0513-FD47-9E3C-63934115B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BDB5DE-10F1-CD4E-98F6-7091A5CC1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F77026-FB0F-A146-B595-D60FEDD10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37AE0D1-E1A6-7646-AC78-FA1B81DD6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783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0238A9-CF60-4844-B869-7F5079421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CAFB1A-7309-3548-856B-9388192D82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B6F800E-270D-9E48-9824-53BFC56C03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6F058AA-6900-FB41-970B-0DB9B39C0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4E8CB8D-1217-5143-9A69-0955284B7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17D91E0-E1D6-5248-B752-E07B6BC2E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85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E97F5C-F969-6F43-A2A5-1F417BFAA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3ADE1D-5503-4B43-B7C3-184A0F35E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AA37CE7-53B1-5C43-B52C-7E1BD30C3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4792BC3-E8F0-0E48-B08A-8CC1EE683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5D01906-5264-3C4E-996E-FD712B552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A43EC80-8DCF-2F49-BC79-AAE98C255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E681999-F0EF-E84A-B725-6C4DB4525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B39AE74-3A1F-3546-B0BF-DE0F9B01A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68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2A4E0E-B4B7-9A4F-81F1-82E4F9F89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960E892-39F8-B240-B1A2-F99C6B4C4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90AB805-544A-4A49-8256-6F76B8E69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138911-9C0A-024C-B8EB-D209C9B5C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70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36BF9C6-C8BE-7C4D-BC16-DE6AA3E32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449A6C2-7167-6046-8F16-7CE16DC80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6CFF800-7FB7-E142-9371-D51695B25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68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34CB24-C02F-A943-B92C-44DF69690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7F3148-68FC-5B4F-913F-F8E2125EB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737D69B-598A-8040-BB30-C663ADE6E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3C7D7E-3C37-6E48-89FB-8AD728A60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EE625B8-78C8-E741-96B2-F22580B56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7405483-CA82-2D47-A49E-157E588D8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30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B946BC-E48C-5648-8B0F-7AEFE7E7F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B66C682-739B-8442-A0AF-93C19C427D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EC022A1-5D79-6947-B046-DF23F69AF3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91F07F1-0656-414E-95DC-1A0FBD75D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ACBD625-6E36-E545-A2A2-7D86EB159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4D327D1-0875-D643-93ED-4AA3ECFE4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7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7BBEBBD-F27E-6347-A3E8-84B05921E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6346FAD-819D-4F45-9D05-A39BE616C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B12B33-D0F9-E642-A2B6-580C43C338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731216-A85F-9A4F-A6CC-64C13383EF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A32E6E-75EC-0D4D-8A85-2E4520F674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091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.jp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tiff"/><Relationship Id="rId3" Type="http://schemas.openxmlformats.org/officeDocument/2006/relationships/image" Target="../media/image2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10" Type="http://schemas.openxmlformats.org/officeDocument/2006/relationships/image" Target="../media/image17.png"/><Relationship Id="rId4" Type="http://schemas.openxmlformats.org/officeDocument/2006/relationships/image" Target="../media/image3.tiff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5.png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4.tiff"/><Relationship Id="rId7" Type="http://schemas.openxmlformats.org/officeDocument/2006/relationships/image" Target="../media/image22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jpeg"/><Relationship Id="rId5" Type="http://schemas.openxmlformats.org/officeDocument/2006/relationships/image" Target="../media/image20.tiff"/><Relationship Id="rId4" Type="http://schemas.openxmlformats.org/officeDocument/2006/relationships/hyperlink" Target="https://github.com/maffka123/hack-n-lead2019" TargetMode="External"/><Relationship Id="rId9" Type="http://schemas.openxmlformats.org/officeDocument/2006/relationships/image" Target="../media/image2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01BAB24C-725A-C444-B0E5-DBB4F64C5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9657"/>
            <a:ext cx="12192000" cy="631734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9090"/>
          <a:stretch/>
        </p:blipFill>
        <p:spPr>
          <a:xfrm>
            <a:off x="2995719" y="2012422"/>
            <a:ext cx="1862031" cy="229275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3199733" y="1372405"/>
            <a:ext cx="8479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Modern Slavery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8537" y="5848804"/>
            <a:ext cx="852033" cy="85203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5EDE0CA-3E44-034F-8449-4EB288A8115D}"/>
              </a:ext>
            </a:extLst>
          </p:cNvPr>
          <p:cNvSpPr txBox="1"/>
          <p:nvPr/>
        </p:nvSpPr>
        <p:spPr>
          <a:xfrm>
            <a:off x="5181038" y="2551030"/>
            <a:ext cx="3234300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latin typeface="Lucida Sans Typewriter" panose="020B0509030504030204" pitchFamily="49" charset="77"/>
              </a:rPr>
              <a:t>Complain.app</a:t>
            </a:r>
            <a:endParaRPr lang="en-US" sz="3200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9D54DAE-9359-1044-816F-0F4283523080}"/>
              </a:ext>
            </a:extLst>
          </p:cNvPr>
          <p:cNvSpPr txBox="1"/>
          <p:nvPr/>
        </p:nvSpPr>
        <p:spPr>
          <a:xfrm>
            <a:off x="4040097" y="6178297"/>
            <a:ext cx="43220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Lucida Sans Typewriter" panose="020B0509030504030204" pitchFamily="49" charset="77"/>
              </a:rPr>
              <a:t>Hack’n’Lead</a:t>
            </a: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 - 2019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4</a:t>
            </a:r>
            <a:r>
              <a:rPr lang="en-US" baseline="300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*</a:t>
            </a: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: Albin, Ashley, Kate, Masha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17F2D53-80C5-D74C-9521-11F2E4C25DD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2996" b="30084"/>
          <a:stretch/>
        </p:blipFill>
        <p:spPr>
          <a:xfrm>
            <a:off x="95356" y="5756387"/>
            <a:ext cx="2347807" cy="110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870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BA7351FF-FD28-1A40-ACC1-1F9636CFCC7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How serious is the problem?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AA26E82-5027-0E49-B0AE-64B2F543C8DE}"/>
              </a:ext>
            </a:extLst>
          </p:cNvPr>
          <p:cNvSpPr txBox="1"/>
          <p:nvPr/>
        </p:nvSpPr>
        <p:spPr>
          <a:xfrm>
            <a:off x="1784049" y="1439423"/>
            <a:ext cx="3679371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Take it easy, hard days may happen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You could consult your psychologist</a:t>
            </a:r>
          </a:p>
        </p:txBody>
      </p:sp>
    </p:spTree>
    <p:extLst>
      <p:ext uri="{BB962C8B-B14F-4D97-AF65-F5344CB8AC3E}">
        <p14:creationId xmlns:p14="http://schemas.microsoft.com/office/powerpoint/2010/main" val="3946883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BA7351FF-FD28-1A40-ACC1-1F9636CFCC7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It can be hard to understand that things are going wrong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AA26E82-5027-0E49-B0AE-64B2F543C8DE}"/>
              </a:ext>
            </a:extLst>
          </p:cNvPr>
          <p:cNvSpPr txBox="1"/>
          <p:nvPr/>
        </p:nvSpPr>
        <p:spPr>
          <a:xfrm>
            <a:off x="1784049" y="1439423"/>
            <a:ext cx="36793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Take it easy, hard days may happen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You could consult your psychologist</a:t>
            </a:r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CF6B9C02-F342-954A-B1FF-7F2A9995D4DF}"/>
              </a:ext>
            </a:extLst>
          </p:cNvPr>
          <p:cNvGrpSpPr/>
          <p:nvPr/>
        </p:nvGrpSpPr>
        <p:grpSpPr>
          <a:xfrm>
            <a:off x="1930454" y="3963984"/>
            <a:ext cx="3947778" cy="2894016"/>
            <a:chOff x="7627366" y="4170594"/>
            <a:chExt cx="3947778" cy="2894016"/>
          </a:xfrm>
        </p:grpSpPr>
        <p:sp>
          <p:nvSpPr>
            <p:cNvPr id="27" name="Abgerundetes Rechteck 26">
              <a:extLst>
                <a:ext uri="{FF2B5EF4-FFF2-40B4-BE49-F238E27FC236}">
                  <a16:creationId xmlns:a16="http://schemas.microsoft.com/office/drawing/2014/main" id="{A75B018A-7A25-154A-878E-8F37C4124F25}"/>
                </a:ext>
              </a:extLst>
            </p:cNvPr>
            <p:cNvSpPr/>
            <p:nvPr/>
          </p:nvSpPr>
          <p:spPr>
            <a:xfrm>
              <a:off x="7714343" y="4170594"/>
              <a:ext cx="2198915" cy="532153"/>
            </a:xfrm>
            <a:prstGeom prst="roundRect">
              <a:avLst/>
            </a:prstGeom>
            <a:solidFill>
              <a:srgbClr val="A42E17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400" dirty="0">
                  <a:latin typeface="Lucida Sans Typewriter" panose="020B0509030504030204" pitchFamily="49" charset="77"/>
                </a:rPr>
                <a:t>Forward to NGO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4D60DA57-7206-F44A-8088-8D9DD5BA7902}"/>
                </a:ext>
              </a:extLst>
            </p:cNvPr>
            <p:cNvSpPr txBox="1"/>
            <p:nvPr/>
          </p:nvSpPr>
          <p:spPr>
            <a:xfrm>
              <a:off x="7627366" y="4756286"/>
              <a:ext cx="394777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bg1"/>
                  </a:solidFill>
                  <a:latin typeface="Lucida Sans Typewriter" panose="020B0509030504030204" pitchFamily="49" charset="77"/>
                </a:rPr>
                <a:t>Please contact &lt;location&gt; hotline: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bg1"/>
                </a:solidFill>
                <a:latin typeface="Lucida Sans Typewriter" panose="020B0509030504030204" pitchFamily="49" charset="7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bg1"/>
                </a:solidFill>
                <a:latin typeface="Lucida Sans Typewriter" panose="020B0509030504030204" pitchFamily="49" charset="7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bg1"/>
                  </a:solidFill>
                  <a:latin typeface="Lucida Sans Typewriter" panose="020B0509030504030204" pitchFamily="49" charset="77"/>
                </a:rPr>
                <a:t>Similar cases were successfully solved</a:t>
              </a:r>
            </a:p>
            <a:p>
              <a:r>
                <a:rPr lang="en-US" dirty="0">
                  <a:solidFill>
                    <a:schemeClr val="bg1"/>
                  </a:solidFill>
                  <a:latin typeface="Lucida Sans Typewriter" panose="020B0509030504030204" pitchFamily="49" charset="77"/>
                </a:rPr>
                <a:t>  </a:t>
              </a:r>
              <a:r>
                <a:rPr lang="en-US" u="sng" dirty="0">
                  <a:solidFill>
                    <a:srgbClr val="00B0F0"/>
                  </a:solidFill>
                  <a:latin typeface="Lucida Sans Typewriter" panose="020B0509030504030204" pitchFamily="49" charset="77"/>
                </a:rPr>
                <a:t>show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bg1"/>
                </a:solidFill>
                <a:latin typeface="Lucida Sans Typewriter" panose="020B0509030504030204" pitchFamily="49" charset="77"/>
              </a:endParaRPr>
            </a:p>
          </p:txBody>
        </p:sp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76C71EE0-874B-6644-BB30-2280CB308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899572" y="5343756"/>
              <a:ext cx="494080" cy="494080"/>
            </a:xfrm>
            <a:prstGeom prst="rect">
              <a:avLst/>
            </a:prstGeom>
          </p:spPr>
        </p:pic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6E0716DD-C704-2240-B52E-1EE7824E8940}"/>
                </a:ext>
              </a:extLst>
            </p:cNvPr>
            <p:cNvSpPr txBox="1"/>
            <p:nvPr/>
          </p:nvSpPr>
          <p:spPr>
            <a:xfrm>
              <a:off x="8269342" y="5363832"/>
              <a:ext cx="1439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Lucida Sans Typewriter" panose="020B0509030504030204" pitchFamily="49" charset="77"/>
                </a:rPr>
                <a:t>+() ………….</a:t>
              </a:r>
            </a:p>
          </p:txBody>
        </p:sp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54319522-0215-6D4C-A1A7-EF68C4447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796690" y="4243467"/>
              <a:ext cx="468853" cy="395176"/>
            </a:xfrm>
            <a:prstGeom prst="rect">
              <a:avLst/>
            </a:prstGeom>
          </p:spPr>
        </p:pic>
      </p:grpSp>
      <p:sp>
        <p:nvSpPr>
          <p:cNvPr id="2" name="Geschweifte Klammer links 1">
            <a:extLst>
              <a:ext uri="{FF2B5EF4-FFF2-40B4-BE49-F238E27FC236}">
                <a16:creationId xmlns:a16="http://schemas.microsoft.com/office/drawing/2014/main" id="{66C31259-7521-2445-891F-A81944BAE0C0}"/>
              </a:ext>
            </a:extLst>
          </p:cNvPr>
          <p:cNvSpPr/>
          <p:nvPr/>
        </p:nvSpPr>
        <p:spPr>
          <a:xfrm>
            <a:off x="1300157" y="3893867"/>
            <a:ext cx="540008" cy="2757488"/>
          </a:xfrm>
          <a:prstGeom prst="leftBrac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A14E947B-3D06-0748-9B64-E4302FF12073}"/>
              </a:ext>
            </a:extLst>
          </p:cNvPr>
          <p:cNvSpPr/>
          <p:nvPr/>
        </p:nvSpPr>
        <p:spPr>
          <a:xfrm>
            <a:off x="1309677" y="1217332"/>
            <a:ext cx="540008" cy="1593873"/>
          </a:xfrm>
          <a:prstGeom prst="leftBrac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3FF83A9-539A-2B49-9096-882CA01586C6}"/>
              </a:ext>
            </a:extLst>
          </p:cNvPr>
          <p:cNvSpPr txBox="1"/>
          <p:nvPr/>
        </p:nvSpPr>
        <p:spPr>
          <a:xfrm rot="16200000">
            <a:off x="123861" y="1829601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Non-critical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527BCAB-F528-0C4C-8084-C4F83B540021}"/>
              </a:ext>
            </a:extLst>
          </p:cNvPr>
          <p:cNvSpPr txBox="1"/>
          <p:nvPr/>
        </p:nvSpPr>
        <p:spPr>
          <a:xfrm rot="16200000">
            <a:off x="402783" y="5103994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Critical</a:t>
            </a:r>
          </a:p>
        </p:txBody>
      </p:sp>
    </p:spTree>
    <p:extLst>
      <p:ext uri="{BB962C8B-B14F-4D97-AF65-F5344CB8AC3E}">
        <p14:creationId xmlns:p14="http://schemas.microsoft.com/office/powerpoint/2010/main" val="409246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BA7351FF-FD28-1A40-ACC1-1F9636CFCC7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Based on person’s complaint suggest an action</a:t>
            </a:r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D47A64E7-02DF-0542-BB96-9E582A4244E9}"/>
              </a:ext>
            </a:extLst>
          </p:cNvPr>
          <p:cNvCxnSpPr>
            <a:cxnSpLocks/>
          </p:cNvCxnSpPr>
          <p:nvPr/>
        </p:nvCxnSpPr>
        <p:spPr>
          <a:xfrm flipV="1">
            <a:off x="6052458" y="1944914"/>
            <a:ext cx="1574908" cy="161108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3AA26E82-5027-0E49-B0AE-64B2F543C8DE}"/>
              </a:ext>
            </a:extLst>
          </p:cNvPr>
          <p:cNvSpPr txBox="1"/>
          <p:nvPr/>
        </p:nvSpPr>
        <p:spPr>
          <a:xfrm>
            <a:off x="7627366" y="1430438"/>
            <a:ext cx="36793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Take it easy, hard days may happen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You could consult your psychologist</a:t>
            </a:r>
          </a:p>
        </p:txBody>
      </p: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47AF63B6-267F-E849-BAAA-23A889D0471E}"/>
              </a:ext>
            </a:extLst>
          </p:cNvPr>
          <p:cNvCxnSpPr>
            <a:cxnSpLocks/>
          </p:cNvCxnSpPr>
          <p:nvPr/>
        </p:nvCxnSpPr>
        <p:spPr>
          <a:xfrm>
            <a:off x="6054875" y="3661235"/>
            <a:ext cx="1572491" cy="160745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ADF79E7A-CCF2-074F-A55B-73C4CEEFB5A5}"/>
              </a:ext>
            </a:extLst>
          </p:cNvPr>
          <p:cNvGrpSpPr/>
          <p:nvPr/>
        </p:nvGrpSpPr>
        <p:grpSpPr>
          <a:xfrm>
            <a:off x="2540000" y="693847"/>
            <a:ext cx="3512458" cy="6006991"/>
            <a:chOff x="2540000" y="693847"/>
            <a:chExt cx="3512458" cy="6006991"/>
          </a:xfrm>
        </p:grpSpPr>
        <p:grpSp>
          <p:nvGrpSpPr>
            <p:cNvPr id="20" name="Gruppieren 19">
              <a:extLst>
                <a:ext uri="{FF2B5EF4-FFF2-40B4-BE49-F238E27FC236}">
                  <a16:creationId xmlns:a16="http://schemas.microsoft.com/office/drawing/2014/main" id="{FEAB3D95-6F8F-5245-8427-4E90717A54EF}"/>
                </a:ext>
              </a:extLst>
            </p:cNvPr>
            <p:cNvGrpSpPr/>
            <p:nvPr/>
          </p:nvGrpSpPr>
          <p:grpSpPr>
            <a:xfrm>
              <a:off x="2540000" y="693847"/>
              <a:ext cx="3512458" cy="6006991"/>
              <a:chOff x="2540000" y="693847"/>
              <a:chExt cx="3512458" cy="6006991"/>
            </a:xfrm>
          </p:grpSpPr>
          <p:pic>
            <p:nvPicPr>
              <p:cNvPr id="22" name="Grafik 21">
                <a:extLst>
                  <a:ext uri="{FF2B5EF4-FFF2-40B4-BE49-F238E27FC236}">
                    <a16:creationId xmlns:a16="http://schemas.microsoft.com/office/drawing/2014/main" id="{7947A38B-1079-2B45-BC30-D02082C7F1D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>
                        <a14:imgEffect>
                          <a14:artisticGlowEdges/>
                        </a14:imgEffect>
                        <a14:imgEffect>
                          <a14:colorTemperature colorTemp="11500"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rcRect l="65688" t="9643" r="2252"/>
              <a:stretch/>
            </p:blipFill>
            <p:spPr>
              <a:xfrm>
                <a:off x="2540000" y="693847"/>
                <a:ext cx="3512458" cy="6006991"/>
              </a:xfrm>
              <a:prstGeom prst="rect">
                <a:avLst/>
              </a:prstGeom>
              <a:solidFill>
                <a:schemeClr val="tx1"/>
              </a:solidFill>
            </p:spPr>
          </p:pic>
          <p:sp>
            <p:nvSpPr>
              <p:cNvPr id="23" name="Abgerundetes Rechteck 22">
                <a:extLst>
                  <a:ext uri="{FF2B5EF4-FFF2-40B4-BE49-F238E27FC236}">
                    <a16:creationId xmlns:a16="http://schemas.microsoft.com/office/drawing/2014/main" id="{16A19762-531B-1D47-B0A9-4D668EB9B427}"/>
                  </a:ext>
                </a:extLst>
              </p:cNvPr>
              <p:cNvSpPr/>
              <p:nvPr/>
            </p:nvSpPr>
            <p:spPr>
              <a:xfrm>
                <a:off x="3033484" y="1654629"/>
                <a:ext cx="2540475" cy="171268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5BC1B85-3DFB-074D-B7A2-7949DE98B6A1}"/>
                  </a:ext>
                </a:extLst>
              </p:cNvPr>
              <p:cNvSpPr txBox="1"/>
              <p:nvPr/>
            </p:nvSpPr>
            <p:spPr>
              <a:xfrm>
                <a:off x="3077610" y="1799771"/>
                <a:ext cx="241604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bg1">
                        <a:lumMod val="65000"/>
                      </a:schemeClr>
                    </a:solidFill>
                    <a:latin typeface="Lucida Sans Typewriter" panose="020B0509030504030204" pitchFamily="49" charset="77"/>
                  </a:rPr>
                  <a:t>What bothered you today?</a:t>
                </a:r>
              </a:p>
              <a:p>
                <a:r>
                  <a:rPr lang="en-US" sz="1200" dirty="0">
                    <a:solidFill>
                      <a:schemeClr val="bg1">
                        <a:lumMod val="65000"/>
                      </a:schemeClr>
                    </a:solidFill>
                    <a:latin typeface="Lucida Sans Typewriter" panose="020B0509030504030204" pitchFamily="49" charset="77"/>
                  </a:rPr>
                  <a:t>…|</a:t>
                </a:r>
              </a:p>
            </p:txBody>
          </p:sp>
          <p:sp>
            <p:nvSpPr>
              <p:cNvPr id="25" name="Abgerundetes Rechteck 24">
                <a:extLst>
                  <a:ext uri="{FF2B5EF4-FFF2-40B4-BE49-F238E27FC236}">
                    <a16:creationId xmlns:a16="http://schemas.microsoft.com/office/drawing/2014/main" id="{771A95AB-42A3-BA46-8990-D9B90AA3D75C}"/>
                  </a:ext>
                </a:extLst>
              </p:cNvPr>
              <p:cNvSpPr/>
              <p:nvPr/>
            </p:nvSpPr>
            <p:spPr>
              <a:xfrm>
                <a:off x="3033484" y="3936645"/>
                <a:ext cx="1262745" cy="348343"/>
              </a:xfrm>
              <a:prstGeom prst="roundRect">
                <a:avLst/>
              </a:prstGeom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sz="1400" dirty="0">
                    <a:latin typeface="Lucida Sans Typewriter" panose="020B0509030504030204" pitchFamily="49" charset="77"/>
                  </a:rPr>
                  <a:t>Complain</a:t>
                </a:r>
              </a:p>
            </p:txBody>
          </p:sp>
          <p:sp>
            <p:nvSpPr>
              <p:cNvPr id="26" name="Abgerundetes Rechteck 25">
                <a:extLst>
                  <a:ext uri="{FF2B5EF4-FFF2-40B4-BE49-F238E27FC236}">
                    <a16:creationId xmlns:a16="http://schemas.microsoft.com/office/drawing/2014/main" id="{81807F4B-3D62-A646-BA25-2DC3BB09B0BA}"/>
                  </a:ext>
                </a:extLst>
              </p:cNvPr>
              <p:cNvSpPr/>
              <p:nvPr/>
            </p:nvSpPr>
            <p:spPr>
              <a:xfrm>
                <a:off x="3033484" y="3510080"/>
                <a:ext cx="2460172" cy="283799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dirty="0">
                    <a:solidFill>
                      <a:schemeClr val="bg1">
                        <a:lumMod val="65000"/>
                      </a:schemeClr>
                    </a:solidFill>
                  </a:rPr>
                  <a:t>     Your location</a:t>
                </a:r>
              </a:p>
            </p:txBody>
          </p:sp>
        </p:grpSp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3C9D7DFE-5F42-9941-BBF8-B4F2F32E7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11035" y="2701713"/>
              <a:ext cx="547914" cy="547914"/>
            </a:xfrm>
            <a:prstGeom prst="rect">
              <a:avLst/>
            </a:prstGeom>
          </p:spPr>
        </p:pic>
      </p:grpSp>
      <p:sp>
        <p:nvSpPr>
          <p:cNvPr id="27" name="Abgerundetes Rechteck 26">
            <a:extLst>
              <a:ext uri="{FF2B5EF4-FFF2-40B4-BE49-F238E27FC236}">
                <a16:creationId xmlns:a16="http://schemas.microsoft.com/office/drawing/2014/main" id="{A75B018A-7A25-154A-878E-8F37C4124F25}"/>
              </a:ext>
            </a:extLst>
          </p:cNvPr>
          <p:cNvSpPr/>
          <p:nvPr/>
        </p:nvSpPr>
        <p:spPr>
          <a:xfrm>
            <a:off x="7714343" y="4170594"/>
            <a:ext cx="2198915" cy="532153"/>
          </a:xfrm>
          <a:prstGeom prst="roundRect">
            <a:avLst/>
          </a:prstGeom>
          <a:solidFill>
            <a:srgbClr val="A42E17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latin typeface="Lucida Sans Typewriter" panose="020B0509030504030204" pitchFamily="49" charset="77"/>
              </a:rPr>
              <a:t>Forward to NGO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4D60DA57-7206-F44A-8088-8D9DD5BA7902}"/>
              </a:ext>
            </a:extLst>
          </p:cNvPr>
          <p:cNvSpPr txBox="1"/>
          <p:nvPr/>
        </p:nvSpPr>
        <p:spPr>
          <a:xfrm>
            <a:off x="7627366" y="4756286"/>
            <a:ext cx="39477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Please contact &lt;location&gt; hotline: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Similar cases were successfully solved</a:t>
            </a:r>
          </a:p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  </a:t>
            </a:r>
            <a:r>
              <a:rPr lang="en-US" u="sng" dirty="0">
                <a:solidFill>
                  <a:srgbClr val="00B0F0"/>
                </a:solidFill>
                <a:latin typeface="Lucida Sans Typewriter" panose="020B0509030504030204" pitchFamily="49" charset="77"/>
              </a:rPr>
              <a:t>show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76C71EE0-874B-6644-BB30-2280CB308A48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99572" y="5343756"/>
            <a:ext cx="494080" cy="494080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6E0716DD-C704-2240-B52E-1EE7824E8940}"/>
              </a:ext>
            </a:extLst>
          </p:cNvPr>
          <p:cNvSpPr txBox="1"/>
          <p:nvPr/>
        </p:nvSpPr>
        <p:spPr>
          <a:xfrm>
            <a:off x="8269342" y="5363832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+() ………….</a:t>
            </a: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54319522-0215-6D4C-A1A7-EF68C4447929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6690" y="4243467"/>
            <a:ext cx="468853" cy="395176"/>
          </a:xfrm>
          <a:prstGeom prst="rect">
            <a:avLst/>
          </a:prstGeom>
        </p:spPr>
      </p:pic>
      <p:sp>
        <p:nvSpPr>
          <p:cNvPr id="38" name="Dreieck 37">
            <a:extLst>
              <a:ext uri="{FF2B5EF4-FFF2-40B4-BE49-F238E27FC236}">
                <a16:creationId xmlns:a16="http://schemas.microsoft.com/office/drawing/2014/main" id="{44D98830-3F50-6C4C-BD04-5C705EFBC8E5}"/>
              </a:ext>
            </a:extLst>
          </p:cNvPr>
          <p:cNvSpPr/>
          <p:nvPr/>
        </p:nvSpPr>
        <p:spPr>
          <a:xfrm rot="5400000">
            <a:off x="3025798" y="4044058"/>
            <a:ext cx="251223" cy="147599"/>
          </a:xfrm>
          <a:prstGeom prst="triangle">
            <a:avLst/>
          </a:prstGeom>
          <a:solidFill>
            <a:srgbClr val="7030A0"/>
          </a:solidFill>
          <a:ln>
            <a:solidFill>
              <a:srgbClr val="7030A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282D9F7B-6E24-0C4F-B2AA-D3EC699DD0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61009" y="3525900"/>
            <a:ext cx="267979" cy="26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062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8BD5AE4A-DD3B-4A44-BB08-E16C7A05CF9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B7587CC9-21B2-604F-9568-8DEC073364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134" y="1665514"/>
            <a:ext cx="4732266" cy="352697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CCB0C9F-6CA8-4747-A98F-615C8667A205}"/>
              </a:ext>
            </a:extLst>
          </p:cNvPr>
          <p:cNvSpPr txBox="1"/>
          <p:nvPr/>
        </p:nvSpPr>
        <p:spPr>
          <a:xfrm>
            <a:off x="1719435" y="1175658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Court cases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2775B8A-3F9A-A84A-A133-D982FE7DF1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8198" y="1671372"/>
            <a:ext cx="5589496" cy="3521113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C17E1395-7172-5F4A-A9EE-9CC366E88C5A}"/>
              </a:ext>
            </a:extLst>
          </p:cNvPr>
          <p:cNvSpPr txBox="1"/>
          <p:nvPr/>
        </p:nvSpPr>
        <p:spPr>
          <a:xfrm>
            <a:off x="5507152" y="1175658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+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789A8053-DB40-AB4C-8D9C-94ED89015AB1}"/>
              </a:ext>
            </a:extLst>
          </p:cNvPr>
          <p:cNvSpPr txBox="1"/>
          <p:nvPr/>
        </p:nvSpPr>
        <p:spPr>
          <a:xfrm>
            <a:off x="7902345" y="1175658"/>
            <a:ext cx="2694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General complaints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7FDD6F09-8ED8-1446-A7A0-D9DBB2519475}"/>
              </a:ext>
            </a:extLst>
          </p:cNvPr>
          <p:cNvSpPr txBox="1"/>
          <p:nvPr/>
        </p:nvSpPr>
        <p:spPr>
          <a:xfrm>
            <a:off x="352134" y="5309380"/>
            <a:ext cx="3113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+ G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Lucida Sans Typewriter" panose="020B0509030504030204" pitchFamily="49" charset="77"/>
              </a:rPr>
              <a:t>o</a:t>
            </a:r>
            <a:r>
              <a:rPr lang="en-US" dirty="0">
                <a:solidFill>
                  <a:srgbClr val="FF4D14"/>
                </a:solidFill>
                <a:latin typeface="Lucida Sans Typewriter" panose="020B0509030504030204" pitchFamily="49" charset="77"/>
              </a:rPr>
              <a:t>o</a:t>
            </a: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gle real stories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79588FC-A2FA-A941-A612-2B74DB37C9ED}"/>
              </a:ext>
            </a:extLst>
          </p:cNvPr>
          <p:cNvSpPr txBox="1"/>
          <p:nvPr/>
        </p:nvSpPr>
        <p:spPr>
          <a:xfrm>
            <a:off x="508329" y="6171948"/>
            <a:ext cx="83407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Classes: Labor, Minor, Adult; 		not related</a:t>
            </a:r>
          </a:p>
        </p:txBody>
      </p:sp>
    </p:spTree>
    <p:extLst>
      <p:ext uri="{BB962C8B-B14F-4D97-AF65-F5344CB8AC3E}">
        <p14:creationId xmlns:p14="http://schemas.microsoft.com/office/powerpoint/2010/main" val="1069744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NLP models: Analysis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282D94E-5786-0B4C-8D6F-17C390EF0B7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34182A5F-40A7-E148-B769-C0BE48DCEA2A}"/>
              </a:ext>
            </a:extLst>
          </p:cNvPr>
          <p:cNvSpPr txBox="1"/>
          <p:nvPr/>
        </p:nvSpPr>
        <p:spPr>
          <a:xfrm>
            <a:off x="3993124" y="843955"/>
            <a:ext cx="4134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Approach:Doc2vec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29A804E-7D24-804F-9ED6-898DDDBA0485}"/>
              </a:ext>
            </a:extLst>
          </p:cNvPr>
          <p:cNvSpPr txBox="1"/>
          <p:nvPr/>
        </p:nvSpPr>
        <p:spPr>
          <a:xfrm>
            <a:off x="8127589" y="716441"/>
            <a:ext cx="2694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Validation: TF-IDF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2852241A-F30E-EE4E-85BC-6DBB6528C993}"/>
              </a:ext>
            </a:extLst>
          </p:cNvPr>
          <p:cNvSpPr/>
          <p:nvPr/>
        </p:nvSpPr>
        <p:spPr>
          <a:xfrm>
            <a:off x="700088" y="1556245"/>
            <a:ext cx="11310483" cy="5144594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  <a:alpha val="5100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Grafik 18">
            <a:extLst>
              <a:ext uri="{FF2B5EF4-FFF2-40B4-BE49-F238E27FC236}">
                <a16:creationId xmlns:a16="http://schemas.microsoft.com/office/drawing/2014/main" id="{2D27D364-6D62-2647-A6BE-5093C274045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17358" y="3463386"/>
            <a:ext cx="4791600" cy="3194401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0A3410B8-0575-A143-9165-9B318A86850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09938" y="2470645"/>
            <a:ext cx="8356600" cy="11811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3DBABC10-F154-004A-9D3C-5EB040AC71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99089" y="1920401"/>
            <a:ext cx="1454925" cy="1592615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2791695-217E-8645-9BA4-4DE332343A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16724" y="2628816"/>
            <a:ext cx="3340100" cy="34290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6B9810D-F70F-C743-9396-693AEC3B52DB}"/>
              </a:ext>
            </a:extLst>
          </p:cNvPr>
          <p:cNvSpPr txBox="1"/>
          <p:nvPr/>
        </p:nvSpPr>
        <p:spPr>
          <a:xfrm>
            <a:off x="2554014" y="2195727"/>
            <a:ext cx="1346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Misuse safe: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BCE9F445-12BF-884B-B00B-EA58287F404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99089" y="3463387"/>
            <a:ext cx="4791600" cy="31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478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NLP models: Result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BC7EE19-3942-3447-A153-69E26E2219F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99ACE9D-9913-EE45-BF6B-CC376CF39B74}"/>
              </a:ext>
            </a:extLst>
          </p:cNvPr>
          <p:cNvSpPr txBox="1"/>
          <p:nvPr/>
        </p:nvSpPr>
        <p:spPr>
          <a:xfrm>
            <a:off x="1808606" y="1388868"/>
            <a:ext cx="2694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Everyday complains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9FF3944-A31A-064E-9E55-217FCEB3A8C4}"/>
              </a:ext>
            </a:extLst>
          </p:cNvPr>
          <p:cNvSpPr txBox="1"/>
          <p:nvPr/>
        </p:nvSpPr>
        <p:spPr>
          <a:xfrm>
            <a:off x="7862935" y="1388868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Slave complains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7AA2D23D-93B1-7447-83B4-9514409A70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6805" y="2173276"/>
            <a:ext cx="5928847" cy="3956062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2F2AD30B-9792-6F44-A862-F7179D60B2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013" y="2172338"/>
            <a:ext cx="5898919" cy="395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098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Outlook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BC7EE19-3942-3447-A153-69E26E2219F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7A85D222-2B15-5C4A-8E04-BC34FD8A1F74}"/>
              </a:ext>
            </a:extLst>
          </p:cNvPr>
          <p:cNvSpPr txBox="1"/>
          <p:nvPr/>
        </p:nvSpPr>
        <p:spPr>
          <a:xfrm>
            <a:off x="360515" y="1556548"/>
            <a:ext cx="1085517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Data improvement</a:t>
            </a:r>
            <a:r>
              <a:rPr lang="en-US" sz="24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Add more of real victim stories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Extend to different countries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  <a:p>
            <a:r>
              <a:rPr lang="en-US" sz="2400" b="1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More features for the App: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Pre-install the App in the countries with high global slavery index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Validate job offers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Off-line 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Filter for hotline calls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  <a:p>
            <a:endParaRPr lang="en-US" sz="2400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41563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7657" y="5530046"/>
            <a:ext cx="1182914" cy="118291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3181868" y="2235742"/>
            <a:ext cx="64590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Thank you for your attention!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B47F4F3-6AC2-654C-BADC-964C52CC17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996" b="30084"/>
          <a:stretch/>
        </p:blipFill>
        <p:spPr>
          <a:xfrm>
            <a:off x="42864" y="5611347"/>
            <a:ext cx="2347807" cy="1101613"/>
          </a:xfrm>
          <a:prstGeom prst="rect">
            <a:avLst/>
          </a:prstGeom>
        </p:spPr>
      </p:pic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07959E5E-4B5A-4D48-9216-C5027C249071}"/>
              </a:ext>
            </a:extLst>
          </p:cNvPr>
          <p:cNvGrpSpPr/>
          <p:nvPr/>
        </p:nvGrpSpPr>
        <p:grpSpPr>
          <a:xfrm>
            <a:off x="3735121" y="4957762"/>
            <a:ext cx="5352501" cy="653585"/>
            <a:chOff x="3135818" y="4957762"/>
            <a:chExt cx="5352501" cy="653585"/>
          </a:xfrm>
        </p:grpSpPr>
        <p:sp>
          <p:nvSpPr>
            <p:cNvPr id="3" name="Rechteck 2">
              <a:extLst>
                <a:ext uri="{FF2B5EF4-FFF2-40B4-BE49-F238E27FC236}">
                  <a16:creationId xmlns:a16="http://schemas.microsoft.com/office/drawing/2014/main" id="{9BA095E1-AC87-1740-A85C-B4061291095C}"/>
                </a:ext>
              </a:extLst>
            </p:cNvPr>
            <p:cNvSpPr/>
            <p:nvPr/>
          </p:nvSpPr>
          <p:spPr>
            <a:xfrm>
              <a:off x="3789404" y="5120016"/>
              <a:ext cx="469891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e-CH" dirty="0">
                  <a:solidFill>
                    <a:schemeClr val="bg1"/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https://github.com/maffka123/hack-n-lead2019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5CD79934-315C-F143-8A57-962D1BD8A0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 bright="70000" contrast="-70000"/>
            </a:blip>
            <a:stretch>
              <a:fillRect/>
            </a:stretch>
          </p:blipFill>
          <p:spPr>
            <a:xfrm>
              <a:off x="3135818" y="4957762"/>
              <a:ext cx="653585" cy="653585"/>
            </a:xfrm>
            <a:prstGeom prst="rect">
              <a:avLst/>
            </a:prstGeom>
          </p:spPr>
        </p:pic>
      </p:grpSp>
      <p:pic>
        <p:nvPicPr>
          <p:cNvPr id="21" name="Grafik 20">
            <a:extLst>
              <a:ext uri="{FF2B5EF4-FFF2-40B4-BE49-F238E27FC236}">
                <a16:creationId xmlns:a16="http://schemas.microsoft.com/office/drawing/2014/main" id="{F814178E-9BC3-D845-AC86-1D33EAF48E8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-2925"/>
          <a:stretch/>
        </p:blipFill>
        <p:spPr>
          <a:xfrm>
            <a:off x="2156913" y="3131545"/>
            <a:ext cx="1608372" cy="1655402"/>
          </a:xfrm>
          <a:prstGeom prst="rect">
            <a:avLst/>
          </a:pr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8A3B8CC9-7390-8444-A9F1-752A3A837BBC}"/>
              </a:ext>
            </a:extLst>
          </p:cNvPr>
          <p:cNvSpPr/>
          <p:nvPr/>
        </p:nvSpPr>
        <p:spPr>
          <a:xfrm>
            <a:off x="1995713" y="2961307"/>
            <a:ext cx="1871663" cy="1956363"/>
          </a:xfrm>
          <a:prstGeom prst="ellipse">
            <a:avLst/>
          </a:prstGeom>
          <a:noFill/>
          <a:ln w="412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C9DF6426-40A2-9448-8AAC-BAC1495B67D2}"/>
              </a:ext>
            </a:extLst>
          </p:cNvPr>
          <p:cNvGrpSpPr/>
          <p:nvPr/>
        </p:nvGrpSpPr>
        <p:grpSpPr>
          <a:xfrm>
            <a:off x="4132786" y="3033156"/>
            <a:ext cx="1871663" cy="1956363"/>
            <a:chOff x="4307916" y="2728966"/>
            <a:chExt cx="1871663" cy="1956363"/>
          </a:xfrm>
        </p:grpSpPr>
        <p:pic>
          <p:nvPicPr>
            <p:cNvPr id="19" name="Grafik 18">
              <a:extLst>
                <a:ext uri="{FF2B5EF4-FFF2-40B4-BE49-F238E27FC236}">
                  <a16:creationId xmlns:a16="http://schemas.microsoft.com/office/drawing/2014/main" id="{5ADB598F-0A20-5845-BED6-7006BEDA56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2311" t="1139" r="18305" b="41117"/>
            <a:stretch/>
          </p:blipFill>
          <p:spPr>
            <a:xfrm>
              <a:off x="4434021" y="2855931"/>
              <a:ext cx="1661979" cy="1616057"/>
            </a:xfrm>
            <a:prstGeom prst="rect">
              <a:avLst/>
            </a:prstGeom>
          </p:spPr>
        </p:pic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FB40A22-B4BA-0B41-801D-B7858FDE647A}"/>
                </a:ext>
              </a:extLst>
            </p:cNvPr>
            <p:cNvSpPr/>
            <p:nvPr/>
          </p:nvSpPr>
          <p:spPr>
            <a:xfrm>
              <a:off x="4307916" y="2728966"/>
              <a:ext cx="1871663" cy="1956363"/>
            </a:xfrm>
            <a:prstGeom prst="ellipse">
              <a:avLst/>
            </a:prstGeom>
            <a:noFill/>
            <a:ln w="412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11E4F620-23D3-8D41-82D0-7F6DB3CD1E54}"/>
              </a:ext>
            </a:extLst>
          </p:cNvPr>
          <p:cNvGrpSpPr/>
          <p:nvPr/>
        </p:nvGrpSpPr>
        <p:grpSpPr>
          <a:xfrm>
            <a:off x="6371950" y="3033155"/>
            <a:ext cx="1911873" cy="1956364"/>
            <a:chOff x="7183423" y="2615803"/>
            <a:chExt cx="1911873" cy="1956364"/>
          </a:xfrm>
        </p:grpSpPr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CEA0C90F-8F27-634E-803E-8AA69593BB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4154" b="10237"/>
            <a:stretch/>
          </p:blipFill>
          <p:spPr>
            <a:xfrm>
              <a:off x="7440873" y="2819763"/>
              <a:ext cx="1654423" cy="1752404"/>
            </a:xfrm>
            <a:prstGeom prst="rect">
              <a:avLst/>
            </a:prstGeom>
          </p:spPr>
        </p:pic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4996E9D1-D03E-F54B-AD62-A76573BC1052}"/>
                </a:ext>
              </a:extLst>
            </p:cNvPr>
            <p:cNvSpPr/>
            <p:nvPr/>
          </p:nvSpPr>
          <p:spPr>
            <a:xfrm>
              <a:off x="7183423" y="2615803"/>
              <a:ext cx="1871663" cy="1956363"/>
            </a:xfrm>
            <a:prstGeom prst="ellipse">
              <a:avLst/>
            </a:prstGeom>
            <a:noFill/>
            <a:ln w="412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Rechteck 30">
            <a:extLst>
              <a:ext uri="{FF2B5EF4-FFF2-40B4-BE49-F238E27FC236}">
                <a16:creationId xmlns:a16="http://schemas.microsoft.com/office/drawing/2014/main" id="{36C232C4-A7AA-5045-9624-1343E6B91BD0}"/>
              </a:ext>
            </a:extLst>
          </p:cNvPr>
          <p:cNvSpPr/>
          <p:nvPr/>
        </p:nvSpPr>
        <p:spPr>
          <a:xfrm>
            <a:off x="6415911" y="4783766"/>
            <a:ext cx="351690" cy="3479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0FF05BAE-BF63-034F-B477-ABAF3FE93659}"/>
              </a:ext>
            </a:extLst>
          </p:cNvPr>
          <p:cNvSpPr/>
          <p:nvPr/>
        </p:nvSpPr>
        <p:spPr>
          <a:xfrm>
            <a:off x="7834135" y="4635737"/>
            <a:ext cx="464607" cy="48427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1A82CEE3-4988-DD45-B55D-697E88CC08CA}"/>
              </a:ext>
            </a:extLst>
          </p:cNvPr>
          <p:cNvSpPr/>
          <p:nvPr/>
        </p:nvSpPr>
        <p:spPr>
          <a:xfrm>
            <a:off x="5540097" y="2914260"/>
            <a:ext cx="351690" cy="3479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uppieren 36">
            <a:extLst>
              <a:ext uri="{FF2B5EF4-FFF2-40B4-BE49-F238E27FC236}">
                <a16:creationId xmlns:a16="http://schemas.microsoft.com/office/drawing/2014/main" id="{EC361904-65BE-0342-B9E3-B5ABBF6331D3}"/>
              </a:ext>
            </a:extLst>
          </p:cNvPr>
          <p:cNvGrpSpPr/>
          <p:nvPr/>
        </p:nvGrpSpPr>
        <p:grpSpPr>
          <a:xfrm>
            <a:off x="8611114" y="3033156"/>
            <a:ext cx="1871663" cy="1956363"/>
            <a:chOff x="10000751" y="2782881"/>
            <a:chExt cx="1871663" cy="1956363"/>
          </a:xfrm>
        </p:grpSpPr>
        <p:pic>
          <p:nvPicPr>
            <p:cNvPr id="15" name="Grafik 14">
              <a:extLst>
                <a:ext uri="{FF2B5EF4-FFF2-40B4-BE49-F238E27FC236}">
                  <a16:creationId xmlns:a16="http://schemas.microsoft.com/office/drawing/2014/main" id="{9A42AB00-3397-A248-99C5-591CA8B264B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0108936" y="2978544"/>
              <a:ext cx="1607744" cy="1607744"/>
            </a:xfrm>
            <a:prstGeom prst="rect">
              <a:avLst/>
            </a:prstGeom>
          </p:spPr>
        </p:pic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06169D0C-3D83-9640-824B-C47DAA330C7F}"/>
                </a:ext>
              </a:extLst>
            </p:cNvPr>
            <p:cNvSpPr/>
            <p:nvPr/>
          </p:nvSpPr>
          <p:spPr>
            <a:xfrm>
              <a:off x="10000751" y="2782881"/>
              <a:ext cx="1871663" cy="1956363"/>
            </a:xfrm>
            <a:prstGeom prst="ellipse">
              <a:avLst/>
            </a:prstGeom>
            <a:noFill/>
            <a:ln w="412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hteck 37">
            <a:extLst>
              <a:ext uri="{FF2B5EF4-FFF2-40B4-BE49-F238E27FC236}">
                <a16:creationId xmlns:a16="http://schemas.microsoft.com/office/drawing/2014/main" id="{1C2B419B-F90D-704E-8D84-4EF59553702C}"/>
              </a:ext>
            </a:extLst>
          </p:cNvPr>
          <p:cNvSpPr/>
          <p:nvPr/>
        </p:nvSpPr>
        <p:spPr>
          <a:xfrm>
            <a:off x="8597287" y="4650026"/>
            <a:ext cx="351690" cy="34799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F567DE49-35B2-B74D-834A-0C0B5CA50DB7}"/>
              </a:ext>
            </a:extLst>
          </p:cNvPr>
          <p:cNvSpPr/>
          <p:nvPr/>
        </p:nvSpPr>
        <p:spPr>
          <a:xfrm>
            <a:off x="3631230" y="4506864"/>
            <a:ext cx="236146" cy="41080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0C38B9E4-8FD4-1C4D-B34A-E591B0336308}"/>
              </a:ext>
            </a:extLst>
          </p:cNvPr>
          <p:cNvSpPr/>
          <p:nvPr/>
        </p:nvSpPr>
        <p:spPr>
          <a:xfrm>
            <a:off x="8072603" y="3088255"/>
            <a:ext cx="464607" cy="48427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462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410</Words>
  <Application>Microsoft Macintosh PowerPoint</Application>
  <PresentationFormat>Breitbild</PresentationFormat>
  <Paragraphs>78</Paragraphs>
  <Slides>9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Lucida Sans Typewriter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Maria</dc:creator>
  <cp:lastModifiedBy>Maria</cp:lastModifiedBy>
  <cp:revision>47</cp:revision>
  <cp:lastPrinted>2019-11-03T14:56:47Z</cp:lastPrinted>
  <dcterms:created xsi:type="dcterms:W3CDTF">2019-11-03T08:08:09Z</dcterms:created>
  <dcterms:modified xsi:type="dcterms:W3CDTF">2019-11-03T15:18:43Z</dcterms:modified>
</cp:coreProperties>
</file>

<file path=docProps/thumbnail.jpeg>
</file>